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0" r:id="rId1"/>
  </p:sldMasterIdLst>
  <p:notesMasterIdLst>
    <p:notesMasterId r:id="rId22"/>
  </p:notesMasterIdLst>
  <p:handoutMasterIdLst>
    <p:handoutMasterId r:id="rId23"/>
  </p:handoutMasterIdLst>
  <p:sldIdLst>
    <p:sldId id="339" r:id="rId2"/>
    <p:sldId id="308" r:id="rId3"/>
    <p:sldId id="301" r:id="rId4"/>
    <p:sldId id="302" r:id="rId5"/>
    <p:sldId id="304" r:id="rId6"/>
    <p:sldId id="303" r:id="rId7"/>
    <p:sldId id="305" r:id="rId8"/>
    <p:sldId id="323" r:id="rId9"/>
    <p:sldId id="352" r:id="rId10"/>
    <p:sldId id="342" r:id="rId11"/>
    <p:sldId id="335" r:id="rId12"/>
    <p:sldId id="351" r:id="rId13"/>
    <p:sldId id="331" r:id="rId14"/>
    <p:sldId id="332" r:id="rId15"/>
    <p:sldId id="338" r:id="rId16"/>
    <p:sldId id="334" r:id="rId17"/>
    <p:sldId id="333" r:id="rId18"/>
    <p:sldId id="336" r:id="rId19"/>
    <p:sldId id="337" r:id="rId20"/>
    <p:sldId id="325" r:id="rId21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n List" initials="SM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clrMru>
    <a:srgbClr val="F1AC5E"/>
    <a:srgbClr val="F15A31"/>
    <a:srgbClr val="333333"/>
    <a:srgbClr val="E6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58" autoAdjust="0"/>
  </p:normalViewPr>
  <p:slideViewPr>
    <p:cSldViewPr>
      <p:cViewPr varScale="1">
        <p:scale>
          <a:sx n="40" d="100"/>
          <a:sy n="40" d="100"/>
        </p:scale>
        <p:origin x="-2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tags" Target="tags/tag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4E475-9980-1943-896D-2C1EBB38F1DA}" type="datetimeFigureOut">
              <a:rPr lang="en-US" smtClean="0"/>
              <a:pPr/>
              <a:t>11/9/12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Agile Project Approach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D60C5-634D-AD43-9C4B-9F5ED9FE34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3720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Agile Project Approach</a:t>
            </a: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AA5BAC-51FB-844E-AD6B-CB25B17312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3121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 and welcome to The Agile Core, a module in Agile Fundamentals. This module is brought to you by ThoughtWorks Studios, makers of Mingle, Cruise, and Twist.</a:t>
            </a:r>
          </a:p>
          <a:p>
            <a:endParaRPr lang="en-US" dirty="0" smtClean="0"/>
          </a:p>
          <a:p>
            <a:r>
              <a:rPr lang="en-US" dirty="0" smtClean="0"/>
              <a:t>In this module, we will talk about some of the core concepts that make Agile what it is.  Rather than talk about software, we’re going to talk about Bill…</a:t>
            </a:r>
          </a:p>
          <a:p>
            <a:endParaRPr lang="en-US" dirty="0" smtClean="0"/>
          </a:p>
          <a:p>
            <a:r>
              <a:rPr lang="en-US" dirty="0" smtClean="0"/>
              <a:t>NEXT SLIDE</a:t>
            </a:r>
          </a:p>
          <a:p>
            <a:endParaRPr lang="en-US" dirty="0" smtClean="0"/>
          </a:p>
          <a:p>
            <a:r>
              <a:rPr lang="en-US" dirty="0" smtClean="0"/>
              <a:t>The Agile Core:  Story Based Development  &amp; Incremental Business Value</a:t>
            </a:r>
          </a:p>
          <a:p>
            <a:r>
              <a:rPr lang="en-US" dirty="0" smtClean="0"/>
              <a:t>User Stories, Use Cases and Scenarios</a:t>
            </a:r>
          </a:p>
          <a:p>
            <a:r>
              <a:rPr lang="en-US" dirty="0" smtClean="0"/>
              <a:t>Looking at the Big Picture – Is up front planning OK?</a:t>
            </a:r>
          </a:p>
          <a:p>
            <a:r>
              <a:rPr lang="en-US" dirty="0" smtClean="0"/>
              <a:t>“Good Enough” Software</a:t>
            </a:r>
          </a:p>
          <a:p>
            <a:r>
              <a:rPr lang="en-US" dirty="0" smtClean="0"/>
              <a:t>Release Early and Often</a:t>
            </a:r>
          </a:p>
          <a:p>
            <a:endParaRPr lang="en-US" dirty="0" smtClean="0"/>
          </a:p>
          <a:p>
            <a:r>
              <a:rPr lang="en-US" dirty="0" smtClean="0"/>
              <a:t>The story:</a:t>
            </a:r>
          </a:p>
          <a:p>
            <a:endParaRPr lang="en-US" dirty="0" smtClean="0"/>
          </a:p>
          <a:p>
            <a:r>
              <a:rPr lang="en-US" dirty="0" smtClean="0"/>
              <a:t> Actors and use cases – sterile</a:t>
            </a:r>
          </a:p>
          <a:p>
            <a:r>
              <a:rPr lang="en-US" dirty="0" smtClean="0"/>
              <a:t> Actors are causal, use cases state results of that causality</a:t>
            </a:r>
          </a:p>
          <a:p>
            <a:r>
              <a:rPr lang="en-US" dirty="0" smtClean="0"/>
              <a:t> Use cases are explanatory, and rarely include business value</a:t>
            </a:r>
          </a:p>
          <a:p>
            <a:r>
              <a:rPr lang="en-US" dirty="0" smtClean="0"/>
              <a:t> Storytellers, customers, and stories – comes alive</a:t>
            </a:r>
          </a:p>
          <a:p>
            <a:r>
              <a:rPr lang="en-US" dirty="0" smtClean="0"/>
              <a:t> Roles represent</a:t>
            </a:r>
          </a:p>
          <a:p>
            <a:r>
              <a:rPr lang="en-US" dirty="0" smtClean="0"/>
              <a:t> Stories are demanding, as well as explanatory</a:t>
            </a:r>
          </a:p>
          <a:p>
            <a:r>
              <a:rPr lang="en-US" dirty="0" smtClean="0"/>
              <a:t> Stories tell you why, as well as what</a:t>
            </a:r>
          </a:p>
          <a:p>
            <a:r>
              <a:rPr lang="en-US" dirty="0" smtClean="0"/>
              <a:t> Stories do NOT tell you HOW</a:t>
            </a:r>
          </a:p>
          <a:p>
            <a:r>
              <a:rPr lang="en-US" dirty="0" smtClean="0"/>
              <a:t> Storytellers share experience and needs</a:t>
            </a:r>
          </a:p>
          <a:p>
            <a:r>
              <a:rPr lang="en-US" dirty="0" smtClean="0"/>
              <a:t> The Big Picture – is it possible to know everything up front?</a:t>
            </a:r>
          </a:p>
          <a:p>
            <a:r>
              <a:rPr lang="en-US" dirty="0" smtClean="0"/>
              <a:t> has anyone had a house built? Remodeling done?</a:t>
            </a:r>
          </a:p>
          <a:p>
            <a:r>
              <a:rPr lang="en-US" dirty="0" smtClean="0"/>
              <a:t>Zeno’s Paradox of the Dichotomy</a:t>
            </a:r>
          </a:p>
          <a:p>
            <a:r>
              <a:rPr lang="en-US" dirty="0" smtClean="0"/>
              <a:t> http://en.wikipedia.org/wiki/Zeno%27s_paradoxes#The_dichotomy_paradox</a:t>
            </a:r>
          </a:p>
          <a:p>
            <a:r>
              <a:rPr lang="en-US" dirty="0" smtClean="0"/>
              <a:t> “That which is in locomotion must arrive at the half-way stage before it arrives at the goal.” ~Aristotle, Physics VI:9, 239b10</a:t>
            </a:r>
          </a:p>
          <a:p>
            <a:r>
              <a:rPr lang="en-US" dirty="0" smtClean="0"/>
              <a:t> “The perfect is the enemy of the good.” ~Voltaire</a:t>
            </a:r>
          </a:p>
          <a:p>
            <a:r>
              <a:rPr lang="en-US" dirty="0" smtClean="0"/>
              <a:t> Incremental, with constant review</a:t>
            </a:r>
          </a:p>
          <a:p>
            <a:r>
              <a:rPr lang="en-US" dirty="0" smtClean="0"/>
              <a:t> Fail fast, learn quickly, adapt - PDCA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an understanding of the participants view of their</a:t>
            </a:r>
            <a:r>
              <a:rPr lang="en-US" baseline="0" dirty="0" smtClean="0"/>
              <a:t> team, explain the TW view of teams, especially the project core team.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AU" dirty="0" smtClean="0"/>
              <a:t>Bottom line, PM is outward facing.</a:t>
            </a:r>
          </a:p>
          <a:p>
            <a:pPr eaLnBrk="1" hangingPunct="1">
              <a:spcBef>
                <a:spcPct val="0"/>
              </a:spcBef>
            </a:pPr>
            <a:endParaRPr lang="en-AU" dirty="0" smtClean="0"/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Supporting teams – environments, deployments, data, documentation, </a:t>
            </a:r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Stakeholders</a:t>
            </a:r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Executive or Steering committees</a:t>
            </a:r>
            <a:endParaRPr lang="en-US" sz="900" dirty="0" smtClean="0"/>
          </a:p>
          <a:p>
            <a:pPr eaLnBrk="1" hangingPunct="1">
              <a:spcBef>
                <a:spcPct val="0"/>
              </a:spcBef>
            </a:pPr>
            <a:endParaRPr lang="en-US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Low: 1 min</a:t>
            </a:r>
          </a:p>
          <a:p>
            <a:pPr eaLnBrk="1" hangingPunct="1"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High: 3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7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baseline="0" dirty="0" smtClean="0"/>
              <a:t>PM is generally outward/management facing.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Budget to </a:t>
            </a:r>
            <a:r>
              <a:rPr lang="en-GB" baseline="0" dirty="0" err="1" smtClean="0"/>
              <a:t>actuals</a:t>
            </a:r>
            <a:endParaRPr lang="en-GB" baseline="0" dirty="0" smtClean="0"/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Steering committee, sponsor communication/meetings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Removes technical or resource obstacles</a:t>
            </a:r>
          </a:p>
          <a:p>
            <a:endParaRPr lang="en-GB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IM –[CLICK]</a:t>
            </a:r>
            <a:r>
              <a:rPr lang="en-GB" dirty="0" smtClean="0"/>
              <a:t> Iteration Manager/Scrum</a:t>
            </a:r>
            <a:r>
              <a:rPr lang="en-GB" baseline="0" dirty="0" smtClean="0"/>
              <a:t> Master can be a different person or the same person as the PM</a:t>
            </a:r>
          </a:p>
          <a:p>
            <a:endParaRPr lang="en-GB" baseline="0" dirty="0" smtClean="0"/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is generally inward/team facing.  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Facilitates team meetings – </a:t>
            </a:r>
            <a:r>
              <a:rPr lang="en-GB" baseline="0" dirty="0" err="1" smtClean="0"/>
              <a:t>standups</a:t>
            </a:r>
            <a:r>
              <a:rPr lang="en-GB" baseline="0" dirty="0" smtClean="0"/>
              <a:t>, IPM/IKO, retrospectives, showcase (</a:t>
            </a:r>
            <a:r>
              <a:rPr lang="en-GB" baseline="0" dirty="0" err="1" smtClean="0"/>
              <a:t>w</a:t>
            </a:r>
            <a:r>
              <a:rPr lang="en-GB" baseline="0" dirty="0" smtClean="0"/>
              <a:t> BA)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Tracks velocity, capacity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Manages the backlog.  Works with customer and BA to prioritize new stories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Maintains card wall and other project radiators</a:t>
            </a:r>
          </a:p>
          <a:p>
            <a:pPr lvl="1">
              <a:buFont typeface="Arial" pitchFamily="34" charset="0"/>
              <a:buChar char="•"/>
            </a:pPr>
            <a:endParaRPr lang="en-GB" baseline="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GB" dirty="0" smtClean="0"/>
              <a:t>#1 responsibility is</a:t>
            </a:r>
            <a:r>
              <a:rPr lang="en-GB" baseline="0" dirty="0" smtClean="0"/>
              <a:t> to truly understand the business needs, problems and..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Work with developers to propose solutions.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Facilitates sessions with business and stakeholders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Requirements gathering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Prioritization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Showcases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Requirements elicitation</a:t>
            </a:r>
            <a:r>
              <a:rPr lang="en-GB" baseline="0" smtClean="0"/>
              <a:t>, elaboration, </a:t>
            </a: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Creates stories and development </a:t>
            </a:r>
            <a:r>
              <a:rPr lang="en-GB" baseline="0" dirty="0" err="1" smtClean="0"/>
              <a:t>artifacts</a:t>
            </a: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Writes acceptance criteria with the business/customer and QA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Works with developers and testers to clarify stories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GB" dirty="0" smtClean="0"/>
              <a:t>Facilitates sessions to design the most ‘usable’ design for all users</a:t>
            </a:r>
          </a:p>
          <a:p>
            <a:pPr lvl="1">
              <a:buFont typeface="Arial" pitchFamily="34" charset="0"/>
              <a:buNone/>
            </a:pPr>
            <a:r>
              <a:rPr lang="en-GB" dirty="0" smtClean="0"/>
              <a:t>Considers different</a:t>
            </a:r>
            <a:r>
              <a:rPr lang="en-GB" baseline="0" dirty="0" smtClean="0"/>
              <a:t> roles, users</a:t>
            </a:r>
          </a:p>
          <a:p>
            <a:pPr lvl="1">
              <a:buFont typeface="Arial" pitchFamily="34" charset="0"/>
              <a:buNone/>
            </a:pPr>
            <a:endParaRPr lang="en-GB" dirty="0" smtClean="0"/>
          </a:p>
          <a:p>
            <a:pPr>
              <a:buFont typeface="Arial" pitchFamily="34" charset="0"/>
              <a:buNone/>
            </a:pPr>
            <a:r>
              <a:rPr lang="en-GB" dirty="0" smtClean="0"/>
              <a:t>Usability is defined by 5 quality components:</a:t>
            </a:r>
          </a:p>
          <a:p>
            <a:pPr lvl="1">
              <a:buFont typeface="Arial" pitchFamily="34" charset="0"/>
              <a:buChar char="•"/>
            </a:pPr>
            <a:r>
              <a:rPr lang="en-GB" dirty="0" err="1" smtClean="0"/>
              <a:t>Learnability</a:t>
            </a:r>
            <a:endParaRPr lang="en-GB" dirty="0" smtClean="0"/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Efficiency</a:t>
            </a:r>
          </a:p>
          <a:p>
            <a:pPr lvl="1">
              <a:buFont typeface="Arial" pitchFamily="34" charset="0"/>
              <a:buChar char="•"/>
            </a:pPr>
            <a:r>
              <a:rPr lang="en-GB" dirty="0" err="1" smtClean="0"/>
              <a:t>Memorability</a:t>
            </a:r>
            <a:endParaRPr lang="en-GB" dirty="0" smtClean="0"/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Errors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Satisfaction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Coding standards: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Consistent style and format for source code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, either </a:t>
            </a: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standard conventions specified by the language vendor (e.g. The Code Conventions for the Java Programming Language, recommended by Sun) or custom defined by the team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Design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 p</a:t>
            </a: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atterns (avoid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 anti-patterns) and </a:t>
            </a:r>
            <a:r>
              <a:rPr lang="en-US" sz="1200" kern="1200" baseline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principles, such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as SOLID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0638" indent="-1588" eaLnBrk="1" hangingPunct="1">
              <a:defRPr/>
            </a:pPr>
            <a:r>
              <a:rPr lang="en-US" dirty="0" smtClean="0">
                <a:solidFill>
                  <a:srgbClr val="4F1414"/>
                </a:solidFill>
              </a:rPr>
              <a:t>Represents a particular area of the business (e.g. sales / marketing, legal / compliance, etc.) during the lifetime of the project</a:t>
            </a:r>
          </a:p>
          <a:p>
            <a:pPr marL="20638" indent="-1588" eaLnBrk="1" hangingPunct="1">
              <a:defRPr/>
            </a:pPr>
            <a:r>
              <a:rPr lang="en-US" dirty="0" smtClean="0">
                <a:solidFill>
                  <a:srgbClr val="4F1414"/>
                </a:solidFill>
              </a:rPr>
              <a:t>Participates in key activities, e.g. inception, release planning, showcases, etc.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4F1414"/>
                </a:solidFill>
              </a:rPr>
              <a:t>Represents a particular area of the wider delivery team (e.g. Operations)</a:t>
            </a:r>
          </a:p>
          <a:p>
            <a:pPr eaLnBrk="1" hangingPunct="1"/>
            <a:r>
              <a:rPr lang="en-US" smtClean="0">
                <a:solidFill>
                  <a:srgbClr val="4F1414"/>
                </a:solidFill>
              </a:rPr>
              <a:t>Participates in key activities, e.g. inception, release planning, showcases, etc.</a:t>
            </a:r>
          </a:p>
          <a:p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we’ve done……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Seen how best</a:t>
            </a:r>
            <a:r>
              <a:rPr lang="en-US" baseline="0" dirty="0" smtClean="0"/>
              <a:t> practices address traditional project challenges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Learned the process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Met the team</a:t>
            </a:r>
          </a:p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Agile is not a “start coding and we can</a:t>
            </a:r>
            <a:r>
              <a:rPr lang="en-US" baseline="0" dirty="0" smtClean="0"/>
              <a:t> figure-out what the business wants later” approach.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Not a lot of published information on the entire agile project cycle, so planning and handover are often not considered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Plan well, and you can execute well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Lots of planning in agile – project level, release level, iteration level, daily through stand-up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E950B-F458-354F-BE3A-215FB82C40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There</a:t>
            </a:r>
            <a:r>
              <a:rPr lang="en-US" baseline="0" dirty="0" smtClean="0"/>
              <a:t> is planning – Inception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2 – 4 weeks for a 4 – 6 month project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Flows, scenarios, stories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We need to prepare for Development – Initiation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Environment(s) set up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Narrative writing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Team processes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Develop &amp; Deploy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Release working software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About 12 weeks of work</a:t>
            </a:r>
          </a:p>
          <a:p>
            <a:pPr lvl="0">
              <a:buFont typeface="Arial" pitchFamily="34" charset="0"/>
              <a:buChar char="•"/>
            </a:pPr>
            <a:r>
              <a:rPr lang="en-US" baseline="0" dirty="0" smtClean="0"/>
              <a:t>Common question??  How do I know how big the project is to determine how much time for Inception? 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There has been a ‘Conceptualizing’ phase hopefully. 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Experience.  Relative sizing to other projects you’ve done</a:t>
            </a:r>
            <a:r>
              <a:rPr lang="en-US" baseline="0" smtClean="0"/>
              <a:t>.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1 – 4 weeks</a:t>
            </a:r>
          </a:p>
          <a:p>
            <a:pPr lvl="1"/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</a:rPr>
              <a:t>Shorter - more frequent change and increase transparency into issues and progress</a:t>
            </a:r>
          </a:p>
          <a:p>
            <a:pPr lvl="1"/>
            <a:r>
              <a:rPr lang="en-US" sz="1200" baseline="0" dirty="0" smtClean="0">
                <a:latin typeface="Arial" charset="0"/>
                <a:ea typeface="ＭＳ Ｐゴシック" pitchFamily="-107" charset="-128"/>
              </a:rPr>
              <a:t>Longer</a:t>
            </a:r>
            <a:r>
              <a:rPr lang="en-US" sz="1200" dirty="0" smtClean="0">
                <a:latin typeface="Arial" charset="0"/>
                <a:ea typeface="ＭＳ Ｐゴシック" pitchFamily="-107" charset="-128"/>
              </a:rPr>
              <a:t> - accommodate the communication overhead required for larger, multi-team projects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7" charset="-128"/>
            </a:endParaRPr>
          </a:p>
          <a:p>
            <a:r>
              <a:rPr lang="en-GB" dirty="0" smtClean="0"/>
              <a:t>Called</a:t>
            </a:r>
            <a:r>
              <a:rPr lang="en-GB" baseline="0" dirty="0" smtClean="0"/>
              <a:t> a Release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Repeating cycles of this stuff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UAT – psychologically, people want to “kick the tires”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Story Backlog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List of stories for the entire project</a:t>
            </a:r>
          </a:p>
          <a:p>
            <a:pPr lvl="0">
              <a:buFont typeface="Arial" pitchFamily="34" charset="0"/>
              <a:buNone/>
            </a:pPr>
            <a:r>
              <a:rPr lang="en-GB" dirty="0" smtClean="0"/>
              <a:t>Prioritized sub</a:t>
            </a:r>
            <a:r>
              <a:rPr lang="en-GB" baseline="0" dirty="0" smtClean="0"/>
              <a:t> set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Prioritized for the next Iteration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Whole team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IPM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No waste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IKO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Clarify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dirty="0" smtClean="0"/>
              <a:t>Task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Estimate</a:t>
            </a:r>
          </a:p>
          <a:p>
            <a:pPr lvl="0">
              <a:buFont typeface="Arial" pitchFamily="34" charset="0"/>
              <a:buNone/>
            </a:pPr>
            <a:r>
              <a:rPr lang="en-GB" dirty="0" smtClean="0"/>
              <a:t>Stand</a:t>
            </a:r>
            <a:r>
              <a:rPr lang="en-GB" baseline="0" dirty="0" smtClean="0"/>
              <a:t> up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Short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Yesterday, today, blockers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Chickens and pigs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Showcases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Present working software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Sometimes give customer a play environment too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Customer gives feedback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New stories?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Re-plan?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Retrospective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Well, not so well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Constant improvement</a:t>
            </a:r>
          </a:p>
          <a:p>
            <a:pPr lvl="1">
              <a:buFont typeface="Arial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does what on an Agile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206375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We want to get people focusing on the entire build team, not just developers</a:t>
            </a:r>
            <a:r>
              <a:rPr lang="en-US" sz="2400" baseline="0" dirty="0" smtClean="0"/>
              <a:t>, QA’s, BA’s, etc.</a:t>
            </a:r>
          </a:p>
          <a:p>
            <a:r>
              <a:rPr lang="en-US" sz="2400" baseline="0" dirty="0" smtClean="0"/>
              <a:t>This exercise is to identify the participants perception of “their” team, and how limited their view might be.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FB40-968A-1045-893C-723D6C95B419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6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28801"/>
            <a:ext cx="8412480" cy="2820590"/>
          </a:xfrm>
          <a:solidFill>
            <a:schemeClr val="bg1"/>
          </a:solidFill>
        </p:spPr>
        <p:txBody>
          <a:bodyPr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6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440488" y="6472238"/>
            <a:ext cx="2133600" cy="1889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AD1E11C-233D-D641-8486-E64956BA34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sz="quarter" idx="11" hasCustomPrompt="1"/>
          </p:nvPr>
        </p:nvSpPr>
        <p:spPr>
          <a:xfrm rot="10800000">
            <a:off x="228600" y="1066800"/>
            <a:ext cx="1219200" cy="5329238"/>
          </a:xfrm>
          <a:solidFill>
            <a:schemeClr val="tx1"/>
          </a:solidFill>
          <a:ln w="31750" cap="flat" cmpd="sng" algn="ctr">
            <a:solidFill>
              <a:srgbClr val="FF99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2900000">
              <a:srgbClr val="000000">
                <a:alpha val="43000"/>
              </a:srgbClr>
            </a:outerShdw>
          </a:effectLst>
        </p:spPr>
        <p:txBody>
          <a:bodyPr vert="eaVert" anchor="ctr"/>
          <a:lstStyle>
            <a:lvl1pPr algn="ctr">
              <a:buNone/>
              <a:defRPr sz="4800" spc="600">
                <a:solidFill>
                  <a:srgbClr val="FF6600"/>
                </a:solidFill>
                <a:effectLst>
                  <a:outerShdw blurRad="50800" dist="38100" dir="3600000">
                    <a:schemeClr val="bg2">
                      <a:lumMod val="60000"/>
                      <a:lumOff val="40000"/>
                      <a:alpha val="43000"/>
                    </a:schemeClr>
                  </a:outerShdw>
                </a:effectLst>
                <a:latin typeface="Arial Rounded MT Bold"/>
                <a:cs typeface="Arial Rounded MT Bold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4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42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logo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09524"/>
            <a:ext cx="1324887" cy="55627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57200" y="5843398"/>
            <a:ext cx="8215633" cy="0"/>
          </a:xfrm>
          <a:prstGeom prst="line">
            <a:avLst/>
          </a:prstGeom>
          <a:ln w="1270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1167" y="1342393"/>
            <a:ext cx="8215633" cy="0"/>
          </a:xfrm>
          <a:prstGeom prst="line">
            <a:avLst/>
          </a:prstGeom>
          <a:ln w="1270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25691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23941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570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6491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41851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3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7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3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rydal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Lucida Grande"/>
        <a:buChar char="–"/>
        <a:defRPr sz="3200" kern="1200">
          <a:solidFill>
            <a:srgbClr val="333333"/>
          </a:solidFill>
          <a:latin typeface="CamingoDos Pro C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33333"/>
          </a:solidFill>
          <a:latin typeface="CamingoDos Pro C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33333"/>
          </a:solidFill>
          <a:latin typeface="CamingoDos Pro C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33333"/>
          </a:solidFill>
          <a:latin typeface="CamingoDos Pro C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33333"/>
          </a:solidFill>
          <a:latin typeface="CamingoDos Pro C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22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pn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 Project Approach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Module in Agile Fundamentals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2283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1280160" y="1097280"/>
            <a:ext cx="6789420" cy="5692140"/>
          </a:xfrm>
          <a:prstGeom prst="ellipse">
            <a:avLst/>
          </a:prstGeom>
          <a:solidFill>
            <a:srgbClr val="FFE17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474720" y="2263140"/>
            <a:ext cx="4117330" cy="322326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Agile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Project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Team</a:t>
            </a:r>
            <a:endParaRPr lang="en-US" sz="2200" dirty="0">
              <a:solidFill>
                <a:srgbClr val="008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Indicative Team Composition</a:t>
            </a:r>
            <a:endParaRPr lang="en-US" dirty="0"/>
          </a:p>
        </p:txBody>
      </p:sp>
      <p:grpSp>
        <p:nvGrpSpPr>
          <p:cNvPr id="4" name="Group 20"/>
          <p:cNvGrpSpPr/>
          <p:nvPr/>
        </p:nvGrpSpPr>
        <p:grpSpPr>
          <a:xfrm>
            <a:off x="5189220" y="2331721"/>
            <a:ext cx="1369895" cy="1046768"/>
            <a:chOff x="4318000" y="2743200"/>
            <a:chExt cx="1522106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18000" y="2743200"/>
              <a:ext cx="142096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399502" y="3581400"/>
              <a:ext cx="1440604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Product Owner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4229101" y="2468880"/>
            <a:ext cx="954001" cy="1246824"/>
            <a:chOff x="3494408" y="3124200"/>
            <a:chExt cx="1060001" cy="138536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5" name="Picture 14" descr="think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7000" y="3124200"/>
              <a:ext cx="324389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94408" y="3962401"/>
              <a:ext cx="1060001" cy="547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Architect</a:t>
              </a:r>
            </a:p>
            <a:p>
              <a:r>
                <a:rPr lang="en-US" sz="1300" dirty="0" smtClean="0">
                  <a:latin typeface="+mn-lt"/>
                </a:rPr>
                <a:t>Tech Lead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5052059" y="4320540"/>
            <a:ext cx="944558" cy="1022107"/>
            <a:chOff x="3809024" y="4191000"/>
            <a:chExt cx="1049509" cy="113567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259" y="4191000"/>
              <a:ext cx="888741" cy="914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09024" y="5001799"/>
              <a:ext cx="10495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Developer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7" name="Group 63"/>
          <p:cNvGrpSpPr/>
          <p:nvPr/>
        </p:nvGrpSpPr>
        <p:grpSpPr>
          <a:xfrm>
            <a:off x="4160521" y="3977641"/>
            <a:ext cx="638648" cy="1046768"/>
            <a:chOff x="4818053" y="4849399"/>
            <a:chExt cx="709609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24876" y="4849399"/>
              <a:ext cx="463924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4818053" y="5687599"/>
              <a:ext cx="7096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Tester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6546135" y="2674619"/>
            <a:ext cx="444179" cy="1035777"/>
            <a:chOff x="5746672" y="3124200"/>
            <a:chExt cx="493532" cy="11508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65800" y="3124200"/>
              <a:ext cx="474404" cy="910334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746672" y="3950188"/>
              <a:ext cx="410952" cy="324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IM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1" name="Group 27"/>
          <p:cNvGrpSpPr/>
          <p:nvPr/>
        </p:nvGrpSpPr>
        <p:grpSpPr>
          <a:xfrm>
            <a:off x="6630518" y="3291839"/>
            <a:ext cx="861121" cy="1251220"/>
            <a:chOff x="5888473" y="3810000"/>
            <a:chExt cx="956802" cy="139024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23000" y="3810000"/>
              <a:ext cx="27474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888473" y="4635988"/>
              <a:ext cx="956802" cy="56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Business</a:t>
              </a:r>
            </a:p>
            <a:p>
              <a:r>
                <a:rPr lang="en-US" sz="1300" dirty="0" smtClean="0">
                  <a:latin typeface="+mn-lt"/>
                </a:rPr>
                <a:t>Analyst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2" name="Group 29"/>
          <p:cNvGrpSpPr/>
          <p:nvPr/>
        </p:nvGrpSpPr>
        <p:grpSpPr>
          <a:xfrm>
            <a:off x="5943600" y="4046220"/>
            <a:ext cx="1129749" cy="1013796"/>
            <a:chOff x="5232400" y="4495800"/>
            <a:chExt cx="1255277" cy="112644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65800" y="4495800"/>
              <a:ext cx="2008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232400" y="5297364"/>
              <a:ext cx="1255277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UX Designer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3" name="Group 37"/>
          <p:cNvGrpSpPr/>
          <p:nvPr/>
        </p:nvGrpSpPr>
        <p:grpSpPr>
          <a:xfrm>
            <a:off x="1760220" y="4389120"/>
            <a:ext cx="1165860" cy="1185267"/>
            <a:chOff x="3251200" y="1367135"/>
            <a:chExt cx="12954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3" name="Picture 32" descr="confused-trimmed.jp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71601" y="1367135"/>
              <a:ext cx="254598" cy="914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251200" y="2205335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Owner / Sponsor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4" name="Group 39"/>
          <p:cNvGrpSpPr/>
          <p:nvPr/>
        </p:nvGrpSpPr>
        <p:grpSpPr>
          <a:xfrm>
            <a:off x="4091940" y="5486400"/>
            <a:ext cx="1165860" cy="1181249"/>
            <a:chOff x="1498600" y="35052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7" name="Picture 36" descr="computer_problems-trimmed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6057" y="3505200"/>
              <a:ext cx="620486" cy="9144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498600" y="43389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Database Administrator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6" name="Group 41"/>
          <p:cNvGrpSpPr/>
          <p:nvPr/>
        </p:nvGrpSpPr>
        <p:grpSpPr>
          <a:xfrm>
            <a:off x="1760220" y="1988820"/>
            <a:ext cx="1165860" cy="1181249"/>
            <a:chOff x="1727200" y="22860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2" name="Picture 31" descr="arms_crossed_content.jpg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0882" y="2286000"/>
              <a:ext cx="248036" cy="914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27200" y="31197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Infrastructure Delivery Mgr.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2720340" y="5280659"/>
            <a:ext cx="1577340" cy="1185267"/>
            <a:chOff x="3403600" y="5867400"/>
            <a:chExt cx="17526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5" name="Picture 44" descr="meeting.jpg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9922" y="5867400"/>
              <a:ext cx="1579957" cy="914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403600" y="6705600"/>
              <a:ext cx="17526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Operations, Integration &amp; Support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2651760" y="1533782"/>
            <a:ext cx="1303020" cy="1253847"/>
            <a:chOff x="1879600" y="30480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8" name="Picture 47" descr="Kelly_moneybox.jpg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84224" y="3048000"/>
              <a:ext cx="1038553" cy="9144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79600" y="39624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Program Manager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843510" y="5006340"/>
            <a:ext cx="730657" cy="637097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dirty="0" smtClean="0"/>
              <a:t>Core</a:t>
            </a:r>
          </a:p>
          <a:p>
            <a:r>
              <a:rPr lang="en-US" dirty="0" smtClean="0"/>
              <a:t>Team</a:t>
            </a:r>
            <a:endParaRPr lang="en-US" dirty="0"/>
          </a:p>
        </p:txBody>
      </p:sp>
      <p:grpSp>
        <p:nvGrpSpPr>
          <p:cNvPr id="36" name="Group 54"/>
          <p:cNvGrpSpPr/>
          <p:nvPr/>
        </p:nvGrpSpPr>
        <p:grpSpPr>
          <a:xfrm>
            <a:off x="3817620" y="1165861"/>
            <a:ext cx="1303020" cy="1015990"/>
            <a:chOff x="4318000" y="1219200"/>
            <a:chExt cx="1447800" cy="1128878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3" name="Picture 52" descr="man-holding-paper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2115" y="1219200"/>
              <a:ext cx="619570" cy="9144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318000" y="2057400"/>
              <a:ext cx="1447800" cy="290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Security Architect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8" name="Group 60"/>
          <p:cNvGrpSpPr/>
          <p:nvPr/>
        </p:nvGrpSpPr>
        <p:grpSpPr>
          <a:xfrm>
            <a:off x="5120640" y="5623560"/>
            <a:ext cx="1714500" cy="822960"/>
            <a:chOff x="5003800" y="61722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9" name="Picture 58" descr="friendly_interaction-trimmed.jpg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03800" y="6172200"/>
              <a:ext cx="739167" cy="9144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613400" y="6172200"/>
              <a:ext cx="129540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Other Business Representatives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1006" y="1165860"/>
            <a:ext cx="1141602" cy="637097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algn="l"/>
            <a:r>
              <a:rPr lang="en-US" dirty="0" smtClean="0"/>
              <a:t>Extended</a:t>
            </a:r>
          </a:p>
          <a:p>
            <a:pPr algn="l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63" name="Bent Arrow 62"/>
          <p:cNvSpPr/>
          <p:nvPr/>
        </p:nvSpPr>
        <p:spPr bwMode="auto">
          <a:xfrm flipV="1">
            <a:off x="367012" y="2468880"/>
            <a:ext cx="891540" cy="1645920"/>
          </a:xfrm>
          <a:prstGeom prst="bentArrow">
            <a:avLst>
              <a:gd name="adj1" fmla="val 42170"/>
              <a:gd name="adj2" fmla="val 36447"/>
              <a:gd name="adj3" fmla="val 36447"/>
              <a:gd name="adj4" fmla="val 43750"/>
            </a:avLst>
          </a:prstGeom>
          <a:solidFill>
            <a:srgbClr val="CCFFC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grpSp>
        <p:nvGrpSpPr>
          <p:cNvPr id="40" name="Group 63"/>
          <p:cNvGrpSpPr/>
          <p:nvPr/>
        </p:nvGrpSpPr>
        <p:grpSpPr>
          <a:xfrm>
            <a:off x="6903718" y="1165861"/>
            <a:ext cx="592430" cy="1358890"/>
            <a:chOff x="7670800" y="1295400"/>
            <a:chExt cx="658256" cy="1509878"/>
          </a:xfrm>
        </p:grpSpPr>
        <p:pic>
          <p:nvPicPr>
            <p:cNvPr id="65" name="Picture 64" descr="hmmmm-trimmed.jpg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34" t="11111"/>
            <a:stretch>
              <a:fillRect/>
            </a:stretch>
          </p:blipFill>
          <p:spPr>
            <a:xfrm>
              <a:off x="7823200" y="1295400"/>
              <a:ext cx="304799" cy="12192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670800" y="2514600"/>
              <a:ext cx="658256" cy="290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Coach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75" name="Bent Arrow 74"/>
          <p:cNvSpPr/>
          <p:nvPr/>
        </p:nvSpPr>
        <p:spPr bwMode="auto">
          <a:xfrm flipH="1">
            <a:off x="7611128" y="3566160"/>
            <a:ext cx="1165860" cy="1508760"/>
          </a:xfrm>
          <a:prstGeom prst="bentArrow">
            <a:avLst>
              <a:gd name="adj1" fmla="val 30372"/>
              <a:gd name="adj2" fmla="val 25000"/>
              <a:gd name="adj3" fmla="val 25000"/>
              <a:gd name="adj4" fmla="val 43750"/>
            </a:avLst>
          </a:prstGeom>
          <a:solidFill>
            <a:srgbClr val="BCFFC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grpSp>
        <p:nvGrpSpPr>
          <p:cNvPr id="42" name="Group 43"/>
          <p:cNvGrpSpPr/>
          <p:nvPr/>
        </p:nvGrpSpPr>
        <p:grpSpPr>
          <a:xfrm>
            <a:off x="2133601" y="3154679"/>
            <a:ext cx="1396706" cy="1253847"/>
            <a:chOff x="1955800" y="48768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4" name="Picture 33" descr="pm_and_crowd.jpg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58" r="20750" b="10335"/>
            <a:stretch>
              <a:fillRect/>
            </a:stretch>
          </p:blipFill>
          <p:spPr>
            <a:xfrm>
              <a:off x="1999266" y="4876800"/>
              <a:ext cx="1360868" cy="9144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955800" y="57912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Stakeholder Board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44" name="Group 77"/>
          <p:cNvGrpSpPr/>
          <p:nvPr/>
        </p:nvGrpSpPr>
        <p:grpSpPr>
          <a:xfrm>
            <a:off x="2571253" y="2811781"/>
            <a:ext cx="1795007" cy="1595408"/>
            <a:chOff x="2856948" y="3124200"/>
            <a:chExt cx="1994452" cy="1772676"/>
          </a:xfrm>
        </p:grpSpPr>
        <p:pic>
          <p:nvPicPr>
            <p:cNvPr id="76" name="Picture 75" descr="breaking_the_wall-cropp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56948" y="3124200"/>
              <a:ext cx="1994452" cy="144780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4089400" y="4572000"/>
              <a:ext cx="483038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PM</a:t>
              </a:r>
              <a:endParaRPr lang="en-US" sz="1300" dirty="0"/>
            </a:p>
          </p:txBody>
        </p:sp>
      </p:grpSp>
      <p:grpSp>
        <p:nvGrpSpPr>
          <p:cNvPr id="47" name="Group 57"/>
          <p:cNvGrpSpPr/>
          <p:nvPr/>
        </p:nvGrpSpPr>
        <p:grpSpPr>
          <a:xfrm>
            <a:off x="5141095" y="1395662"/>
            <a:ext cx="1714500" cy="822960"/>
            <a:chOff x="5613400" y="15240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68" name="Picture 67" descr="brother-in-law1_happy_trimmed.jpg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3400" y="1524000"/>
              <a:ext cx="259457" cy="9144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42000" y="1752600"/>
              <a:ext cx="1676400" cy="68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Architects, Process Specialists and </a:t>
              </a:r>
              <a:r>
                <a:rPr lang="en-US" sz="1100" dirty="0" err="1" smtClean="0">
                  <a:latin typeface="+mn-lt"/>
                </a:rPr>
                <a:t>SMEs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4376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Product Owner/Customer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vision for the solution</a:t>
            </a:r>
          </a:p>
          <a:p>
            <a:r>
              <a:rPr lang="en-US" dirty="0"/>
              <a:t>Single point of escalation for prioritization </a:t>
            </a:r>
          </a:p>
          <a:p>
            <a:endParaRPr lang="en-US" dirty="0"/>
          </a:p>
        </p:txBody>
      </p:sp>
      <p:pic>
        <p:nvPicPr>
          <p:cNvPr id="17101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514600"/>
            <a:ext cx="5875338" cy="377825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611560" y="1593263"/>
            <a:ext cx="5359151" cy="523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26788" tIns="26788" rIns="26788" bIns="26788" numCol="1" anchor="t" anchorCtr="0" compatLnSpc="1">
            <a:prstTxWarp prst="textNoShape">
              <a:avLst/>
            </a:prstTxWarp>
          </a:bodyPr>
          <a:lstStyle>
            <a:lvl1pPr marL="338138" indent="-338138" algn="l" rtl="0" eaLnBrk="1" fontAlgn="base" hangingPunct="1">
              <a:spcBef>
                <a:spcPts val="703"/>
              </a:spcBef>
              <a:spcAft>
                <a:spcPct val="0"/>
              </a:spcAft>
              <a:buClr>
                <a:srgbClr val="7575D1"/>
              </a:buClr>
              <a:buSzPct val="150000"/>
              <a:buFont typeface="Arial" charset="0"/>
              <a:buChar char="•"/>
              <a:defRPr sz="3000" baseline="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495580" indent="-200911" algn="l" rtl="0" eaLnBrk="1" fontAlgn="base" hangingPunct="1">
              <a:spcBef>
                <a:spcPts val="56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Wingdings" charset="0"/>
              <a:buChar char="§"/>
              <a:defRPr sz="28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776855" indent="-160729" algn="l" rtl="0" eaLnBrk="1" fontAlgn="base" hangingPunct="1">
              <a:spcBef>
                <a:spcPts val="49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Arial"/>
              <a:buChar char="•"/>
              <a:defRPr sz="24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1098313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2"/>
              <a:buChar char="§"/>
              <a:defRPr sz="20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419770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Arial"/>
              <a:buChar char="•"/>
              <a:defRPr sz="20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741227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062684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2384142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2705599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342900" lvl="1" indent="-342900" defTabSz="457200">
              <a:spcBef>
                <a:spcPct val="20000"/>
              </a:spcBef>
              <a:buClr>
                <a:srgbClr val="7575D1"/>
              </a:buClr>
              <a:buSzPct val="150000"/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The Agile PM focuses out</a:t>
            </a:r>
          </a:p>
          <a:p>
            <a:pPr marL="342900" indent="-342900" defTabSz="457200">
              <a:spcBef>
                <a:spcPct val="20000"/>
              </a:spcBef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Responsible for Budget &amp; Staffing</a:t>
            </a:r>
          </a:p>
          <a:p>
            <a:pPr marL="342900" indent="-342900" defTabSz="457200">
              <a:spcBef>
                <a:spcPct val="20000"/>
              </a:spcBef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Coordinating with external teams and stakeholders</a:t>
            </a:r>
          </a:p>
        </p:txBody>
      </p:sp>
      <p:sp>
        <p:nvSpPr>
          <p:cNvPr id="1443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1443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28225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3873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Iteration Manager / Scrum Master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Facilitates collaborative activity</a:t>
            </a:r>
          </a:p>
          <a:p>
            <a:r>
              <a:rPr lang="en-US" dirty="0"/>
              <a:t>Encourages and mentors</a:t>
            </a:r>
          </a:p>
          <a:p>
            <a:r>
              <a:rPr lang="en-US" dirty="0"/>
              <a:t>Carries water</a:t>
            </a:r>
          </a:p>
          <a:p>
            <a:r>
              <a:rPr lang="en-US" dirty="0"/>
              <a:t>Removes boulders</a:t>
            </a:r>
          </a:p>
          <a:p>
            <a:endParaRPr lang="en-US" dirty="0"/>
          </a:p>
        </p:txBody>
      </p:sp>
      <p:pic>
        <p:nvPicPr>
          <p:cNvPr id="1658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7600" y="990600"/>
            <a:ext cx="2822575" cy="54102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Business Analyst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Facilitates workshops</a:t>
            </a:r>
          </a:p>
          <a:p>
            <a:r>
              <a:rPr lang="en-US" dirty="0"/>
              <a:t>Understands the business needs</a:t>
            </a:r>
          </a:p>
          <a:p>
            <a:r>
              <a:rPr lang="en-US" dirty="0"/>
              <a:t>Focuses on business value</a:t>
            </a:r>
          </a:p>
          <a:p>
            <a:r>
              <a:rPr lang="en-US" dirty="0" smtClean="0"/>
              <a:t>Manages requirements</a:t>
            </a:r>
          </a:p>
          <a:p>
            <a:r>
              <a:rPr lang="en-US" dirty="0" smtClean="0"/>
              <a:t>Creates </a:t>
            </a:r>
            <a:r>
              <a:rPr lang="en-US" dirty="0"/>
              <a:t>artifacts</a:t>
            </a:r>
          </a:p>
          <a:p>
            <a:r>
              <a:rPr lang="en-US" dirty="0"/>
              <a:t>Supports developers</a:t>
            </a:r>
          </a:p>
          <a:p>
            <a:r>
              <a:rPr lang="en-US" dirty="0"/>
              <a:t>Works with testers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794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4450" y="914400"/>
            <a:ext cx="1631950" cy="54102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 Analyst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Facilitates workshops</a:t>
            </a:r>
          </a:p>
          <a:p>
            <a:r>
              <a:rPr lang="en-US" dirty="0"/>
              <a:t>Defines usability</a:t>
            </a:r>
          </a:p>
          <a:p>
            <a:r>
              <a:rPr lang="en-US" dirty="0"/>
              <a:t>Conducts usability testing</a:t>
            </a:r>
          </a:p>
          <a:p>
            <a:r>
              <a:rPr lang="en-US" dirty="0"/>
              <a:t>Usability =</a:t>
            </a:r>
          </a:p>
          <a:p>
            <a:pPr lvl="1"/>
            <a:r>
              <a:rPr lang="en-US" dirty="0"/>
              <a:t>Learnability</a:t>
            </a:r>
          </a:p>
          <a:p>
            <a:pPr lvl="1"/>
            <a:r>
              <a:rPr lang="en-US" dirty="0" smtClean="0"/>
              <a:t>Efficiency	</a:t>
            </a:r>
            <a:endParaRPr lang="en-US" dirty="0"/>
          </a:p>
          <a:p>
            <a:pPr lvl="1"/>
            <a:r>
              <a:rPr lang="en-US" dirty="0"/>
              <a:t>Memorability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Satisfaction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auto">
          <a:xfrm>
            <a:off x="6629400" y="990600"/>
            <a:ext cx="121920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Developer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working software</a:t>
            </a:r>
          </a:p>
          <a:p>
            <a:r>
              <a:rPr lang="en-US" dirty="0"/>
              <a:t>Adheres to coding standards</a:t>
            </a:r>
          </a:p>
          <a:p>
            <a:r>
              <a:rPr lang="en-US" dirty="0"/>
              <a:t>Practices TDD</a:t>
            </a:r>
          </a:p>
          <a:p>
            <a:r>
              <a:rPr lang="en-US" dirty="0"/>
              <a:t>Collaborates with BA and Testers</a:t>
            </a:r>
          </a:p>
          <a:p>
            <a:endParaRPr lang="en-US" dirty="0"/>
          </a:p>
        </p:txBody>
      </p:sp>
      <p:pic>
        <p:nvPicPr>
          <p:cNvPr id="16999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6256" y="836712"/>
            <a:ext cx="2960688" cy="5181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Quality Assurance Analyst (Tester)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Declares </a:t>
            </a:r>
            <a:r>
              <a:rPr lang="en-US" dirty="0"/>
              <a:t>‘Done’</a:t>
            </a:r>
          </a:p>
          <a:p>
            <a:r>
              <a:rPr lang="en-US" dirty="0"/>
              <a:t>Creates test plans</a:t>
            </a:r>
          </a:p>
          <a:p>
            <a:r>
              <a:rPr lang="en-US" dirty="0"/>
              <a:t>Performs various tests</a:t>
            </a:r>
          </a:p>
          <a:p>
            <a:r>
              <a:rPr lang="en-US" dirty="0"/>
              <a:t>Updates quality metrics</a:t>
            </a:r>
          </a:p>
          <a:p>
            <a:endParaRPr lang="en-US" dirty="0"/>
          </a:p>
        </p:txBody>
      </p:sp>
      <p:pic>
        <p:nvPicPr>
          <p:cNvPr id="16896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143000"/>
            <a:ext cx="2625725" cy="5181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Business Stakeholders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a particular area of the business</a:t>
            </a:r>
          </a:p>
          <a:p>
            <a:r>
              <a:rPr lang="en-US" dirty="0"/>
              <a:t>Participates in key activities</a:t>
            </a:r>
          </a:p>
          <a:p>
            <a:r>
              <a:rPr lang="en-US" dirty="0"/>
              <a:t>Responds promptly </a:t>
            </a:r>
          </a:p>
          <a:p>
            <a:endParaRPr lang="en-US" dirty="0"/>
          </a:p>
        </p:txBody>
      </p:sp>
      <p:pic>
        <p:nvPicPr>
          <p:cNvPr id="17204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048" y="1052736"/>
            <a:ext cx="4249738" cy="52578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Implementation Stakeholders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areas of the delivery team</a:t>
            </a:r>
          </a:p>
          <a:p>
            <a:r>
              <a:rPr lang="en-US" dirty="0"/>
              <a:t>Participates in key activities</a:t>
            </a:r>
          </a:p>
          <a:p>
            <a:r>
              <a:rPr lang="en-US" dirty="0"/>
              <a:t>Responds promptly</a:t>
            </a:r>
          </a:p>
          <a:p>
            <a:endParaRPr lang="en-US" dirty="0"/>
          </a:p>
        </p:txBody>
      </p:sp>
      <p:pic>
        <p:nvPicPr>
          <p:cNvPr id="17408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3993" y="3100536"/>
            <a:ext cx="950913" cy="33528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7408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1106" y="3176736"/>
            <a:ext cx="703262" cy="32004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7409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2168" y="3100536"/>
            <a:ext cx="909638" cy="3276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smtClean="0"/>
              <a:t>Evolutionary</a:t>
            </a:r>
          </a:p>
          <a:p>
            <a:r>
              <a:rPr lang="en-US" dirty="0" smtClean="0"/>
              <a:t>Collaborative</a:t>
            </a:r>
          </a:p>
          <a:p>
            <a:r>
              <a:rPr lang="en-US" dirty="0" smtClean="0"/>
              <a:t>Just-in-time</a:t>
            </a:r>
          </a:p>
          <a:p>
            <a:r>
              <a:rPr lang="en-US" dirty="0" smtClean="0"/>
              <a:t>Start with a </a:t>
            </a:r>
            <a:r>
              <a:rPr lang="en-US" dirty="0" smtClean="0"/>
              <a:t>plan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647323" y="3230242"/>
            <a:ext cx="4966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78257" y="4429132"/>
            <a:ext cx="121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Inception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9949" y="2571744"/>
            <a:ext cx="114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Initiation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5523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9400" y="2571744"/>
            <a:ext cx="2153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Evolve / Handover</a:t>
            </a:r>
            <a:b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(…)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695224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1478655" y="3302999"/>
            <a:ext cx="252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7556220" y="3302999"/>
            <a:ext cx="252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bill-perplexed-flipped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1524000"/>
            <a:ext cx="1533144" cy="189890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20" name="Rounded Rectangle 19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150354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16200000">
            <a:off x="4089795" y="1089404"/>
            <a:ext cx="214314" cy="4179125"/>
          </a:xfrm>
          <a:prstGeom prst="rightBrace">
            <a:avLst>
              <a:gd name="adj1" fmla="val 7882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2819400" y="2643182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Many time-boxed iterations</a:t>
            </a:r>
            <a:endParaRPr lang="en-GB" sz="1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1" name="Picture 30" descr="bill-satisfied-standing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447800"/>
            <a:ext cx="1021080" cy="27066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3383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still apply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44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48" name="Rounded Rectangle 47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59" name="Straight Connector 58"/>
          <p:cNvCxnSpPr/>
          <p:nvPr/>
        </p:nvCxnSpPr>
        <p:spPr>
          <a:xfrm rot="5400000" flipH="1" flipV="1">
            <a:off x="1750199" y="2821777"/>
            <a:ext cx="1071570" cy="428628"/>
          </a:xfrm>
          <a:prstGeom prst="line">
            <a:avLst/>
          </a:prstGeom>
          <a:ln w="31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6200000" flipH="1">
            <a:off x="1357290" y="4714884"/>
            <a:ext cx="1928826" cy="500066"/>
          </a:xfrm>
          <a:prstGeom prst="line">
            <a:avLst/>
          </a:prstGeom>
          <a:ln w="31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500298" y="2214554"/>
            <a:ext cx="2714644" cy="3800502"/>
          </a:xfrm>
          <a:prstGeom prst="roundRect">
            <a:avLst>
              <a:gd name="adj" fmla="val 10351"/>
            </a:avLst>
          </a:prstGeom>
          <a:solidFill>
            <a:srgbClr val="FF6600"/>
          </a:solidFill>
          <a:ln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786050" y="2500306"/>
          <a:ext cx="2143140" cy="328615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143140"/>
              </a:tblGrid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Analyze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Design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Code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Deploy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20" name="Rounded Rectangle 19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150354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/>
          <p:cNvSpPr/>
          <p:nvPr/>
        </p:nvSpPr>
        <p:spPr>
          <a:xfrm>
            <a:off x="2336200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5-Point Star 35"/>
          <p:cNvSpPr/>
          <p:nvPr/>
        </p:nvSpPr>
        <p:spPr>
          <a:xfrm>
            <a:off x="2762197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5-Point Star 36"/>
          <p:cNvSpPr/>
          <p:nvPr/>
        </p:nvSpPr>
        <p:spPr>
          <a:xfrm>
            <a:off x="3193456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5-Point Star 37"/>
          <p:cNvSpPr/>
          <p:nvPr/>
        </p:nvSpPr>
        <p:spPr>
          <a:xfrm>
            <a:off x="3622084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5-Point Star 38"/>
          <p:cNvSpPr/>
          <p:nvPr/>
        </p:nvSpPr>
        <p:spPr>
          <a:xfrm>
            <a:off x="4048081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5-Point Star 39"/>
          <p:cNvSpPr/>
          <p:nvPr/>
        </p:nvSpPr>
        <p:spPr>
          <a:xfrm>
            <a:off x="4474078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5-Point Star 40"/>
          <p:cNvSpPr/>
          <p:nvPr/>
        </p:nvSpPr>
        <p:spPr>
          <a:xfrm>
            <a:off x="4905337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5-Point Star 42"/>
          <p:cNvSpPr/>
          <p:nvPr/>
        </p:nvSpPr>
        <p:spPr>
          <a:xfrm>
            <a:off x="5765224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5-Point Star 43"/>
          <p:cNvSpPr/>
          <p:nvPr/>
        </p:nvSpPr>
        <p:spPr>
          <a:xfrm>
            <a:off x="6193852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5004543" y="3750471"/>
            <a:ext cx="9286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5-Point Star 41"/>
          <p:cNvSpPr/>
          <p:nvPr/>
        </p:nvSpPr>
        <p:spPr>
          <a:xfrm>
            <a:off x="5333965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1981200" y="2643182"/>
            <a:ext cx="4464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Working software showcased to the business</a:t>
            </a:r>
            <a:endParaRPr lang="en-GB" sz="1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4" name="Picture 33" descr="20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906" y="4191000"/>
            <a:ext cx="2761129" cy="213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3048000" y="1295400"/>
            <a:ext cx="4191000" cy="4953000"/>
          </a:xfrm>
          <a:prstGeom prst="roundRect">
            <a:avLst>
              <a:gd name="adj" fmla="val 9356"/>
            </a:avLst>
          </a:prstGeom>
          <a:solidFill>
            <a:schemeClr val="bg1"/>
          </a:solidFill>
          <a:ln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90" name="Freeform 66"/>
          <p:cNvSpPr>
            <a:spLocks/>
          </p:cNvSpPr>
          <p:nvPr/>
        </p:nvSpPr>
        <p:spPr bwMode="auto">
          <a:xfrm>
            <a:off x="576943" y="4848817"/>
            <a:ext cx="4138222" cy="452442"/>
          </a:xfrm>
          <a:custGeom>
            <a:avLst/>
            <a:gdLst>
              <a:gd name="connsiteX0" fmla="*/ 667 w 807"/>
              <a:gd name="connsiteY0" fmla="*/ 0 h 88"/>
              <a:gd name="connsiteX1" fmla="*/ 448 w 807"/>
              <a:gd name="connsiteY1" fmla="*/ 0 h 88"/>
              <a:gd name="connsiteX2" fmla="*/ 0 w 807"/>
              <a:gd name="connsiteY2" fmla="*/ 1 h 88"/>
              <a:gd name="connsiteX3" fmla="*/ 448 w 807"/>
              <a:gd name="connsiteY3" fmla="*/ 88 h 88"/>
              <a:gd name="connsiteX4" fmla="*/ 807 w 807"/>
              <a:gd name="connsiteY4" fmla="*/ 88 h 88"/>
              <a:gd name="connsiteX5" fmla="*/ 667 w 807"/>
              <a:gd name="connsiteY5" fmla="*/ 0 h 88"/>
              <a:gd name="connsiteX0" fmla="*/ 667 w 807"/>
              <a:gd name="connsiteY0" fmla="*/ 0 h 88"/>
              <a:gd name="connsiteX1" fmla="*/ 448 w 807"/>
              <a:gd name="connsiteY1" fmla="*/ 0 h 88"/>
              <a:gd name="connsiteX2" fmla="*/ 0 w 807"/>
              <a:gd name="connsiteY2" fmla="*/ 1 h 88"/>
              <a:gd name="connsiteX3" fmla="*/ 62 w 807"/>
              <a:gd name="connsiteY3" fmla="*/ 88 h 88"/>
              <a:gd name="connsiteX4" fmla="*/ 807 w 807"/>
              <a:gd name="connsiteY4" fmla="*/ 88 h 88"/>
              <a:gd name="connsiteX5" fmla="*/ 667 w 807"/>
              <a:gd name="connsiteY5" fmla="*/ 0 h 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" h="88">
                <a:moveTo>
                  <a:pt x="667" y="0"/>
                </a:moveTo>
                <a:lnTo>
                  <a:pt x="448" y="0"/>
                </a:lnTo>
                <a:lnTo>
                  <a:pt x="0" y="1"/>
                </a:lnTo>
                <a:cubicBezTo>
                  <a:pt x="1" y="30"/>
                  <a:pt x="61" y="59"/>
                  <a:pt x="62" y="88"/>
                </a:cubicBezTo>
                <a:lnTo>
                  <a:pt x="807" y="88"/>
                </a:lnTo>
                <a:cubicBezTo>
                  <a:pt x="751" y="74"/>
                  <a:pt x="703" y="43"/>
                  <a:pt x="667" y="0"/>
                </a:cubicBezTo>
                <a:close/>
              </a:path>
            </a:pathLst>
          </a:custGeom>
          <a:solidFill>
            <a:srgbClr val="F1AC5E"/>
          </a:solidFill>
          <a:ln w="3" cap="flat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flow</a:t>
            </a:r>
            <a:endParaRPr lang="en-US" dirty="0"/>
          </a:p>
        </p:txBody>
      </p:sp>
      <p:grpSp>
        <p:nvGrpSpPr>
          <p:cNvPr id="3" name="Group 81"/>
          <p:cNvGrpSpPr/>
          <p:nvPr/>
        </p:nvGrpSpPr>
        <p:grpSpPr>
          <a:xfrm>
            <a:off x="381000" y="3578182"/>
            <a:ext cx="958286" cy="1832018"/>
            <a:chOff x="11113" y="3643313"/>
            <a:chExt cx="1025525" cy="1960563"/>
          </a:xfrm>
          <a:solidFill>
            <a:srgbClr val="F1AC5E"/>
          </a:solidFill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11113" y="52085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11113" y="51800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3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3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11113" y="514826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1113" y="51196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11113" y="509270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11113" y="505936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11113" y="503237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11113" y="50053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1113" y="4972051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1113" y="494506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11113" y="49164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3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3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11113" y="4883151"/>
              <a:ext cx="1025525" cy="3968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11113" y="479583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11113" y="476885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auto">
            <a:xfrm>
              <a:off x="11113" y="474186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auto">
            <a:xfrm>
              <a:off x="11113" y="4708526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auto">
            <a:xfrm>
              <a:off x="11113" y="468153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auto">
            <a:xfrm>
              <a:off x="11113" y="465296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auto">
            <a:xfrm>
              <a:off x="11113" y="4619626"/>
              <a:ext cx="1025525" cy="3968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1113" y="45926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1113" y="456565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1113" y="453231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11113" y="4505326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11113" y="447833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11113" y="43894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11113" y="4356101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11113" y="43291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11113" y="43021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11113" y="426878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11113" y="4241801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auto">
            <a:xfrm>
              <a:off x="11113" y="421481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auto">
            <a:xfrm>
              <a:off x="11113" y="4181476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11113" y="41544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auto">
            <a:xfrm>
              <a:off x="11113" y="41259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auto">
            <a:xfrm>
              <a:off x="11113" y="4092576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auto">
            <a:xfrm>
              <a:off x="11113" y="40655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auto">
            <a:xfrm>
              <a:off x="11113" y="3960813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auto">
            <a:xfrm>
              <a:off x="11113" y="39338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11113" y="39068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44"/>
            <p:cNvSpPr>
              <a:spLocks/>
            </p:cNvSpPr>
            <p:nvPr/>
          </p:nvSpPr>
          <p:spPr bwMode="auto">
            <a:xfrm>
              <a:off x="11113" y="3873501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45"/>
            <p:cNvSpPr>
              <a:spLocks/>
            </p:cNvSpPr>
            <p:nvPr/>
          </p:nvSpPr>
          <p:spPr bwMode="auto">
            <a:xfrm>
              <a:off x="11113" y="384651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46"/>
            <p:cNvSpPr>
              <a:spLocks/>
            </p:cNvSpPr>
            <p:nvPr/>
          </p:nvSpPr>
          <p:spPr bwMode="auto">
            <a:xfrm>
              <a:off x="11113" y="3819526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7"/>
            <p:cNvSpPr>
              <a:spLocks/>
            </p:cNvSpPr>
            <p:nvPr/>
          </p:nvSpPr>
          <p:spPr bwMode="auto">
            <a:xfrm>
              <a:off x="11113" y="378618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48"/>
            <p:cNvSpPr>
              <a:spLocks/>
            </p:cNvSpPr>
            <p:nvPr/>
          </p:nvSpPr>
          <p:spPr bwMode="auto">
            <a:xfrm>
              <a:off x="11113" y="3759201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49"/>
            <p:cNvSpPr>
              <a:spLocks/>
            </p:cNvSpPr>
            <p:nvPr/>
          </p:nvSpPr>
          <p:spPr bwMode="auto">
            <a:xfrm>
              <a:off x="11113" y="37306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11113" y="3697288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/>
            </p:cNvSpPr>
            <p:nvPr/>
          </p:nvSpPr>
          <p:spPr bwMode="auto">
            <a:xfrm>
              <a:off x="11113" y="367030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/>
            </p:cNvSpPr>
            <p:nvPr/>
          </p:nvSpPr>
          <p:spPr bwMode="auto">
            <a:xfrm>
              <a:off x="11113" y="36433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83"/>
          <p:cNvGrpSpPr/>
          <p:nvPr/>
        </p:nvGrpSpPr>
        <p:grpSpPr>
          <a:xfrm>
            <a:off x="1632514" y="4742663"/>
            <a:ext cx="958286" cy="667537"/>
            <a:chOff x="1897204" y="4633722"/>
            <a:chExt cx="958286" cy="667537"/>
          </a:xfrm>
          <a:solidFill>
            <a:srgbClr val="F1AC5E"/>
          </a:solidFill>
        </p:grpSpPr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1897204" y="4930405"/>
              <a:ext cx="958286" cy="370854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/>
            </p:cNvSpPr>
            <p:nvPr/>
          </p:nvSpPr>
          <p:spPr bwMode="auto">
            <a:xfrm>
              <a:off x="1897204" y="4905187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1897204" y="4879969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/>
            </p:cNvSpPr>
            <p:nvPr/>
          </p:nvSpPr>
          <p:spPr bwMode="auto">
            <a:xfrm>
              <a:off x="1897204" y="4848817"/>
              <a:ext cx="958286" cy="369371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/>
            </p:cNvSpPr>
            <p:nvPr/>
          </p:nvSpPr>
          <p:spPr bwMode="auto">
            <a:xfrm>
              <a:off x="1897204" y="482360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/>
            </p:cNvSpPr>
            <p:nvPr/>
          </p:nvSpPr>
          <p:spPr bwMode="auto">
            <a:xfrm>
              <a:off x="1897204" y="4798381"/>
              <a:ext cx="958286" cy="36937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/>
            </p:cNvSpPr>
            <p:nvPr/>
          </p:nvSpPr>
          <p:spPr bwMode="auto">
            <a:xfrm>
              <a:off x="1897204" y="4767230"/>
              <a:ext cx="958286" cy="369371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61"/>
            <p:cNvSpPr>
              <a:spLocks/>
            </p:cNvSpPr>
            <p:nvPr/>
          </p:nvSpPr>
          <p:spPr bwMode="auto">
            <a:xfrm>
              <a:off x="1897204" y="4742011"/>
              <a:ext cx="958286" cy="36937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/>
            </p:cNvSpPr>
            <p:nvPr/>
          </p:nvSpPr>
          <p:spPr bwMode="auto">
            <a:xfrm>
              <a:off x="1897204" y="471531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897204" y="4684158"/>
              <a:ext cx="958286" cy="370854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1897204" y="465894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897204" y="4633722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1" name="Freeform 67"/>
          <p:cNvSpPr>
            <a:spLocks/>
          </p:cNvSpPr>
          <p:nvPr/>
        </p:nvSpPr>
        <p:spPr bwMode="auto">
          <a:xfrm>
            <a:off x="3725726" y="1539318"/>
            <a:ext cx="3437074" cy="3941435"/>
          </a:xfrm>
          <a:custGeom>
            <a:avLst/>
            <a:gdLst/>
            <a:ahLst/>
            <a:cxnLst>
              <a:cxn ang="0">
                <a:pos x="670" y="688"/>
              </a:cxn>
              <a:cxn ang="0">
                <a:pos x="590" y="608"/>
              </a:cxn>
              <a:cxn ang="0">
                <a:pos x="590" y="640"/>
              </a:cxn>
              <a:cxn ang="0">
                <a:pos x="501" y="640"/>
              </a:cxn>
              <a:cxn ang="0">
                <a:pos x="469" y="640"/>
              </a:cxn>
              <a:cxn ang="0">
                <a:pos x="265" y="640"/>
              </a:cxn>
              <a:cxn ang="0">
                <a:pos x="260" y="640"/>
              </a:cxn>
              <a:cxn ang="0">
                <a:pos x="260" y="640"/>
              </a:cxn>
              <a:cxn ang="0">
                <a:pos x="96" y="471"/>
              </a:cxn>
              <a:cxn ang="0">
                <a:pos x="265" y="301"/>
              </a:cxn>
              <a:cxn ang="0">
                <a:pos x="434" y="471"/>
              </a:cxn>
              <a:cxn ang="0">
                <a:pos x="317" y="632"/>
              </a:cxn>
              <a:cxn ang="0">
                <a:pos x="476" y="632"/>
              </a:cxn>
              <a:cxn ang="0">
                <a:pos x="530" y="471"/>
              </a:cxn>
              <a:cxn ang="0">
                <a:pos x="389" y="236"/>
              </a:cxn>
              <a:cxn ang="0">
                <a:pos x="427" y="140"/>
              </a:cxn>
              <a:cxn ang="0">
                <a:pos x="287" y="0"/>
              </a:cxn>
              <a:cxn ang="0">
                <a:pos x="177" y="54"/>
              </a:cxn>
              <a:cxn ang="0">
                <a:pos x="161" y="37"/>
              </a:cxn>
              <a:cxn ang="0">
                <a:pos x="161" y="109"/>
              </a:cxn>
              <a:cxn ang="0">
                <a:pos x="233" y="109"/>
              </a:cxn>
              <a:cxn ang="0">
                <a:pos x="214" y="90"/>
              </a:cxn>
              <a:cxn ang="0">
                <a:pos x="287" y="51"/>
              </a:cxn>
              <a:cxn ang="0">
                <a:pos x="377" y="140"/>
              </a:cxn>
              <a:cxn ang="0">
                <a:pos x="336" y="215"/>
              </a:cxn>
              <a:cxn ang="0">
                <a:pos x="265" y="205"/>
              </a:cxn>
              <a:cxn ang="0">
                <a:pos x="0" y="471"/>
              </a:cxn>
              <a:cxn ang="0">
                <a:pos x="61" y="640"/>
              </a:cxn>
              <a:cxn ang="0">
                <a:pos x="257" y="736"/>
              </a:cxn>
              <a:cxn ang="0">
                <a:pos x="260" y="736"/>
              </a:cxn>
              <a:cxn ang="0">
                <a:pos x="260" y="736"/>
              </a:cxn>
              <a:cxn ang="0">
                <a:pos x="590" y="736"/>
              </a:cxn>
              <a:cxn ang="0">
                <a:pos x="590" y="768"/>
              </a:cxn>
              <a:cxn ang="0">
                <a:pos x="670" y="688"/>
              </a:cxn>
            </a:cxnLst>
            <a:rect l="0" t="0" r="r" b="b"/>
            <a:pathLst>
              <a:path w="670" h="768">
                <a:moveTo>
                  <a:pt x="670" y="688"/>
                </a:moveTo>
                <a:cubicBezTo>
                  <a:pt x="590" y="608"/>
                  <a:pt x="590" y="608"/>
                  <a:pt x="590" y="608"/>
                </a:cubicBezTo>
                <a:cubicBezTo>
                  <a:pt x="590" y="640"/>
                  <a:pt x="590" y="640"/>
                  <a:pt x="590" y="640"/>
                </a:cubicBezTo>
                <a:cubicBezTo>
                  <a:pt x="501" y="640"/>
                  <a:pt x="501" y="640"/>
                  <a:pt x="501" y="640"/>
                </a:cubicBezTo>
                <a:cubicBezTo>
                  <a:pt x="469" y="640"/>
                  <a:pt x="469" y="640"/>
                  <a:pt x="469" y="640"/>
                </a:cubicBezTo>
                <a:cubicBezTo>
                  <a:pt x="265" y="640"/>
                  <a:pt x="265" y="640"/>
                  <a:pt x="265" y="640"/>
                </a:cubicBezTo>
                <a:cubicBezTo>
                  <a:pt x="260" y="640"/>
                  <a:pt x="260" y="640"/>
                  <a:pt x="260" y="640"/>
                </a:cubicBezTo>
                <a:cubicBezTo>
                  <a:pt x="260" y="640"/>
                  <a:pt x="260" y="640"/>
                  <a:pt x="260" y="640"/>
                </a:cubicBezTo>
                <a:cubicBezTo>
                  <a:pt x="169" y="637"/>
                  <a:pt x="96" y="562"/>
                  <a:pt x="96" y="471"/>
                </a:cubicBezTo>
                <a:cubicBezTo>
                  <a:pt x="96" y="377"/>
                  <a:pt x="171" y="301"/>
                  <a:pt x="265" y="301"/>
                </a:cubicBezTo>
                <a:cubicBezTo>
                  <a:pt x="359" y="301"/>
                  <a:pt x="434" y="377"/>
                  <a:pt x="434" y="471"/>
                </a:cubicBezTo>
                <a:cubicBezTo>
                  <a:pt x="434" y="546"/>
                  <a:pt x="385" y="610"/>
                  <a:pt x="317" y="632"/>
                </a:cubicBezTo>
                <a:cubicBezTo>
                  <a:pt x="476" y="632"/>
                  <a:pt x="476" y="632"/>
                  <a:pt x="476" y="632"/>
                </a:cubicBezTo>
                <a:cubicBezTo>
                  <a:pt x="510" y="587"/>
                  <a:pt x="530" y="531"/>
                  <a:pt x="530" y="471"/>
                </a:cubicBezTo>
                <a:cubicBezTo>
                  <a:pt x="530" y="369"/>
                  <a:pt x="473" y="281"/>
                  <a:pt x="389" y="236"/>
                </a:cubicBezTo>
                <a:cubicBezTo>
                  <a:pt x="413" y="211"/>
                  <a:pt x="427" y="177"/>
                  <a:pt x="427" y="140"/>
                </a:cubicBezTo>
                <a:cubicBezTo>
                  <a:pt x="427" y="63"/>
                  <a:pt x="365" y="0"/>
                  <a:pt x="287" y="0"/>
                </a:cubicBezTo>
                <a:cubicBezTo>
                  <a:pt x="243" y="0"/>
                  <a:pt x="203" y="21"/>
                  <a:pt x="177" y="54"/>
                </a:cubicBezTo>
                <a:cubicBezTo>
                  <a:pt x="161" y="37"/>
                  <a:pt x="161" y="37"/>
                  <a:pt x="161" y="37"/>
                </a:cubicBezTo>
                <a:cubicBezTo>
                  <a:pt x="161" y="109"/>
                  <a:pt x="161" y="109"/>
                  <a:pt x="161" y="109"/>
                </a:cubicBezTo>
                <a:cubicBezTo>
                  <a:pt x="233" y="109"/>
                  <a:pt x="233" y="109"/>
                  <a:pt x="233" y="109"/>
                </a:cubicBezTo>
                <a:cubicBezTo>
                  <a:pt x="214" y="90"/>
                  <a:pt x="214" y="90"/>
                  <a:pt x="214" y="90"/>
                </a:cubicBezTo>
                <a:cubicBezTo>
                  <a:pt x="230" y="66"/>
                  <a:pt x="257" y="51"/>
                  <a:pt x="287" y="51"/>
                </a:cubicBezTo>
                <a:cubicBezTo>
                  <a:pt x="337" y="51"/>
                  <a:pt x="377" y="91"/>
                  <a:pt x="377" y="140"/>
                </a:cubicBezTo>
                <a:cubicBezTo>
                  <a:pt x="377" y="171"/>
                  <a:pt x="361" y="199"/>
                  <a:pt x="336" y="215"/>
                </a:cubicBezTo>
                <a:cubicBezTo>
                  <a:pt x="313" y="209"/>
                  <a:pt x="290" y="205"/>
                  <a:pt x="265" y="205"/>
                </a:cubicBezTo>
                <a:cubicBezTo>
                  <a:pt x="118" y="205"/>
                  <a:pt x="0" y="324"/>
                  <a:pt x="0" y="471"/>
                </a:cubicBezTo>
                <a:cubicBezTo>
                  <a:pt x="0" y="535"/>
                  <a:pt x="23" y="594"/>
                  <a:pt x="61" y="640"/>
                </a:cubicBezTo>
                <a:cubicBezTo>
                  <a:pt x="108" y="697"/>
                  <a:pt x="178" y="734"/>
                  <a:pt x="257" y="736"/>
                </a:cubicBezTo>
                <a:cubicBezTo>
                  <a:pt x="258" y="736"/>
                  <a:pt x="259" y="736"/>
                  <a:pt x="260" y="736"/>
                </a:cubicBezTo>
                <a:cubicBezTo>
                  <a:pt x="260" y="736"/>
                  <a:pt x="260" y="736"/>
                  <a:pt x="260" y="736"/>
                </a:cubicBezTo>
                <a:cubicBezTo>
                  <a:pt x="590" y="736"/>
                  <a:pt x="590" y="736"/>
                  <a:pt x="590" y="736"/>
                </a:cubicBezTo>
                <a:cubicBezTo>
                  <a:pt x="590" y="768"/>
                  <a:pt x="590" y="768"/>
                  <a:pt x="590" y="768"/>
                </a:cubicBezTo>
                <a:lnTo>
                  <a:pt x="670" y="688"/>
                </a:lnTo>
                <a:close/>
              </a:path>
            </a:pathLst>
          </a:custGeom>
          <a:solidFill>
            <a:srgbClr val="F1AC5E"/>
          </a:solidFill>
          <a:ln w="3" cap="flat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4"/>
          <p:cNvGrpSpPr/>
          <p:nvPr/>
        </p:nvGrpSpPr>
        <p:grpSpPr>
          <a:xfrm>
            <a:off x="7391400" y="4501412"/>
            <a:ext cx="1375126" cy="984988"/>
            <a:chOff x="7764112" y="4305887"/>
            <a:chExt cx="1375126" cy="984988"/>
          </a:xfrm>
        </p:grpSpPr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7764112" y="4305887"/>
              <a:ext cx="553314" cy="968671"/>
            </a:xfrm>
            <a:custGeom>
              <a:avLst/>
              <a:gdLst/>
              <a:ahLst/>
              <a:cxnLst>
                <a:cxn ang="0">
                  <a:pos x="373" y="449"/>
                </a:cxn>
                <a:cxn ang="0">
                  <a:pos x="0" y="653"/>
                </a:cxn>
                <a:cxn ang="0">
                  <a:pos x="0" y="155"/>
                </a:cxn>
                <a:cxn ang="0">
                  <a:pos x="373" y="0"/>
                </a:cxn>
                <a:cxn ang="0">
                  <a:pos x="373" y="449"/>
                </a:cxn>
              </a:cxnLst>
              <a:rect l="0" t="0" r="r" b="b"/>
              <a:pathLst>
                <a:path w="373" h="653">
                  <a:moveTo>
                    <a:pt x="373" y="449"/>
                  </a:moveTo>
                  <a:lnTo>
                    <a:pt x="0" y="653"/>
                  </a:lnTo>
                  <a:lnTo>
                    <a:pt x="0" y="155"/>
                  </a:lnTo>
                  <a:lnTo>
                    <a:pt x="373" y="0"/>
                  </a:lnTo>
                  <a:lnTo>
                    <a:pt x="373" y="4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7784879" y="4362257"/>
              <a:ext cx="513262" cy="275915"/>
            </a:xfrm>
            <a:custGeom>
              <a:avLst/>
              <a:gdLst/>
              <a:ahLst/>
              <a:cxnLst>
                <a:cxn ang="0">
                  <a:pos x="346" y="34"/>
                </a:cxn>
                <a:cxn ang="0">
                  <a:pos x="0" y="186"/>
                </a:cxn>
                <a:cxn ang="0">
                  <a:pos x="0" y="148"/>
                </a:cxn>
                <a:cxn ang="0">
                  <a:pos x="346" y="0"/>
                </a:cxn>
                <a:cxn ang="0">
                  <a:pos x="346" y="34"/>
                </a:cxn>
              </a:cxnLst>
              <a:rect l="0" t="0" r="r" b="b"/>
              <a:pathLst>
                <a:path w="346" h="186">
                  <a:moveTo>
                    <a:pt x="346" y="34"/>
                  </a:moveTo>
                  <a:lnTo>
                    <a:pt x="0" y="186"/>
                  </a:lnTo>
                  <a:lnTo>
                    <a:pt x="0" y="148"/>
                  </a:lnTo>
                  <a:lnTo>
                    <a:pt x="346" y="0"/>
                  </a:lnTo>
                  <a:lnTo>
                    <a:pt x="346" y="3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8133482" y="4448295"/>
              <a:ext cx="164660" cy="293716"/>
            </a:xfrm>
            <a:custGeom>
              <a:avLst/>
              <a:gdLst/>
              <a:ahLst/>
              <a:cxnLst>
                <a:cxn ang="0">
                  <a:pos x="111" y="142"/>
                </a:cxn>
                <a:cxn ang="0">
                  <a:pos x="0" y="198"/>
                </a:cxn>
                <a:cxn ang="0">
                  <a:pos x="0" y="49"/>
                </a:cxn>
                <a:cxn ang="0">
                  <a:pos x="111" y="0"/>
                </a:cxn>
                <a:cxn ang="0">
                  <a:pos x="111" y="142"/>
                </a:cxn>
              </a:cxnLst>
              <a:rect l="0" t="0" r="r" b="b"/>
              <a:pathLst>
                <a:path w="111" h="198">
                  <a:moveTo>
                    <a:pt x="111" y="142"/>
                  </a:moveTo>
                  <a:lnTo>
                    <a:pt x="0" y="198"/>
                  </a:lnTo>
                  <a:lnTo>
                    <a:pt x="0" y="49"/>
                  </a:lnTo>
                  <a:lnTo>
                    <a:pt x="111" y="0"/>
                  </a:lnTo>
                  <a:lnTo>
                    <a:pt x="111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7784879" y="4535817"/>
              <a:ext cx="317451" cy="688305"/>
            </a:xfrm>
            <a:custGeom>
              <a:avLst/>
              <a:gdLst/>
              <a:ahLst/>
              <a:cxnLst>
                <a:cxn ang="0">
                  <a:pos x="214" y="346"/>
                </a:cxn>
                <a:cxn ang="0">
                  <a:pos x="0" y="464"/>
                </a:cxn>
                <a:cxn ang="0">
                  <a:pos x="0" y="94"/>
                </a:cxn>
                <a:cxn ang="0">
                  <a:pos x="214" y="0"/>
                </a:cxn>
                <a:cxn ang="0">
                  <a:pos x="214" y="346"/>
                </a:cxn>
              </a:cxnLst>
              <a:rect l="0" t="0" r="r" b="b"/>
              <a:pathLst>
                <a:path w="214" h="464">
                  <a:moveTo>
                    <a:pt x="214" y="346"/>
                  </a:moveTo>
                  <a:lnTo>
                    <a:pt x="0" y="464"/>
                  </a:lnTo>
                  <a:lnTo>
                    <a:pt x="0" y="94"/>
                  </a:lnTo>
                  <a:lnTo>
                    <a:pt x="214" y="0"/>
                  </a:lnTo>
                  <a:lnTo>
                    <a:pt x="214" y="346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8175018" y="4305887"/>
              <a:ext cx="553314" cy="968671"/>
            </a:xfrm>
            <a:custGeom>
              <a:avLst/>
              <a:gdLst/>
              <a:ahLst/>
              <a:cxnLst>
                <a:cxn ang="0">
                  <a:pos x="373" y="449"/>
                </a:cxn>
                <a:cxn ang="0">
                  <a:pos x="0" y="653"/>
                </a:cxn>
                <a:cxn ang="0">
                  <a:pos x="0" y="155"/>
                </a:cxn>
                <a:cxn ang="0">
                  <a:pos x="373" y="0"/>
                </a:cxn>
                <a:cxn ang="0">
                  <a:pos x="373" y="449"/>
                </a:cxn>
              </a:cxnLst>
              <a:rect l="0" t="0" r="r" b="b"/>
              <a:pathLst>
                <a:path w="373" h="653">
                  <a:moveTo>
                    <a:pt x="373" y="449"/>
                  </a:moveTo>
                  <a:lnTo>
                    <a:pt x="0" y="653"/>
                  </a:lnTo>
                  <a:lnTo>
                    <a:pt x="0" y="155"/>
                  </a:lnTo>
                  <a:lnTo>
                    <a:pt x="373" y="0"/>
                  </a:lnTo>
                  <a:lnTo>
                    <a:pt x="373" y="4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8194302" y="4362257"/>
              <a:ext cx="513262" cy="275915"/>
            </a:xfrm>
            <a:custGeom>
              <a:avLst/>
              <a:gdLst/>
              <a:ahLst/>
              <a:cxnLst>
                <a:cxn ang="0">
                  <a:pos x="346" y="34"/>
                </a:cxn>
                <a:cxn ang="0">
                  <a:pos x="0" y="186"/>
                </a:cxn>
                <a:cxn ang="0">
                  <a:pos x="0" y="148"/>
                </a:cxn>
                <a:cxn ang="0">
                  <a:pos x="346" y="0"/>
                </a:cxn>
                <a:cxn ang="0">
                  <a:pos x="346" y="34"/>
                </a:cxn>
              </a:cxnLst>
              <a:rect l="0" t="0" r="r" b="b"/>
              <a:pathLst>
                <a:path w="346" h="186">
                  <a:moveTo>
                    <a:pt x="346" y="34"/>
                  </a:moveTo>
                  <a:lnTo>
                    <a:pt x="0" y="186"/>
                  </a:lnTo>
                  <a:lnTo>
                    <a:pt x="0" y="148"/>
                  </a:lnTo>
                  <a:lnTo>
                    <a:pt x="346" y="0"/>
                  </a:lnTo>
                  <a:lnTo>
                    <a:pt x="346" y="3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8544388" y="4448295"/>
              <a:ext cx="163176" cy="293716"/>
            </a:xfrm>
            <a:custGeom>
              <a:avLst/>
              <a:gdLst/>
              <a:ahLst/>
              <a:cxnLst>
                <a:cxn ang="0">
                  <a:pos x="110" y="142"/>
                </a:cxn>
                <a:cxn ang="0">
                  <a:pos x="0" y="198"/>
                </a:cxn>
                <a:cxn ang="0">
                  <a:pos x="0" y="49"/>
                </a:cxn>
                <a:cxn ang="0">
                  <a:pos x="110" y="0"/>
                </a:cxn>
                <a:cxn ang="0">
                  <a:pos x="110" y="142"/>
                </a:cxn>
              </a:cxnLst>
              <a:rect l="0" t="0" r="r" b="b"/>
              <a:pathLst>
                <a:path w="110" h="198">
                  <a:moveTo>
                    <a:pt x="110" y="142"/>
                  </a:moveTo>
                  <a:lnTo>
                    <a:pt x="0" y="198"/>
                  </a:lnTo>
                  <a:lnTo>
                    <a:pt x="0" y="49"/>
                  </a:lnTo>
                  <a:lnTo>
                    <a:pt x="110" y="0"/>
                  </a:lnTo>
                  <a:lnTo>
                    <a:pt x="110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8194302" y="4535817"/>
              <a:ext cx="318935" cy="688305"/>
            </a:xfrm>
            <a:custGeom>
              <a:avLst/>
              <a:gdLst/>
              <a:ahLst/>
              <a:cxnLst>
                <a:cxn ang="0">
                  <a:pos x="215" y="346"/>
                </a:cxn>
                <a:cxn ang="0">
                  <a:pos x="0" y="464"/>
                </a:cxn>
                <a:cxn ang="0">
                  <a:pos x="0" y="94"/>
                </a:cxn>
                <a:cxn ang="0">
                  <a:pos x="215" y="0"/>
                </a:cxn>
                <a:cxn ang="0">
                  <a:pos x="215" y="346"/>
                </a:cxn>
              </a:cxnLst>
              <a:rect l="0" t="0" r="r" b="b"/>
              <a:pathLst>
                <a:path w="215" h="464">
                  <a:moveTo>
                    <a:pt x="215" y="346"/>
                  </a:moveTo>
                  <a:lnTo>
                    <a:pt x="0" y="464"/>
                  </a:lnTo>
                  <a:lnTo>
                    <a:pt x="0" y="94"/>
                  </a:lnTo>
                  <a:lnTo>
                    <a:pt x="215" y="0"/>
                  </a:lnTo>
                  <a:lnTo>
                    <a:pt x="215" y="346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8584441" y="4314788"/>
              <a:ext cx="554797" cy="976087"/>
            </a:xfrm>
            <a:custGeom>
              <a:avLst/>
              <a:gdLst/>
              <a:ahLst/>
              <a:cxnLst>
                <a:cxn ang="0">
                  <a:pos x="374" y="454"/>
                </a:cxn>
                <a:cxn ang="0">
                  <a:pos x="0" y="658"/>
                </a:cxn>
                <a:cxn ang="0">
                  <a:pos x="0" y="160"/>
                </a:cxn>
                <a:cxn ang="0">
                  <a:pos x="374" y="0"/>
                </a:cxn>
                <a:cxn ang="0">
                  <a:pos x="374" y="454"/>
                </a:cxn>
              </a:cxnLst>
              <a:rect l="0" t="0" r="r" b="b"/>
              <a:pathLst>
                <a:path w="374" h="658">
                  <a:moveTo>
                    <a:pt x="374" y="454"/>
                  </a:moveTo>
                  <a:lnTo>
                    <a:pt x="0" y="658"/>
                  </a:lnTo>
                  <a:lnTo>
                    <a:pt x="0" y="160"/>
                  </a:lnTo>
                  <a:lnTo>
                    <a:pt x="374" y="0"/>
                  </a:lnTo>
                  <a:lnTo>
                    <a:pt x="374" y="45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8605208" y="4377091"/>
              <a:ext cx="513262" cy="271465"/>
            </a:xfrm>
            <a:custGeom>
              <a:avLst/>
              <a:gdLst/>
              <a:ahLst/>
              <a:cxnLst>
                <a:cxn ang="0">
                  <a:pos x="346" y="31"/>
                </a:cxn>
                <a:cxn ang="0">
                  <a:pos x="0" y="183"/>
                </a:cxn>
                <a:cxn ang="0">
                  <a:pos x="0" y="149"/>
                </a:cxn>
                <a:cxn ang="0">
                  <a:pos x="346" y="0"/>
                </a:cxn>
                <a:cxn ang="0">
                  <a:pos x="346" y="31"/>
                </a:cxn>
              </a:cxnLst>
              <a:rect l="0" t="0" r="r" b="b"/>
              <a:pathLst>
                <a:path w="346" h="183">
                  <a:moveTo>
                    <a:pt x="346" y="31"/>
                  </a:moveTo>
                  <a:lnTo>
                    <a:pt x="0" y="183"/>
                  </a:lnTo>
                  <a:lnTo>
                    <a:pt x="0" y="149"/>
                  </a:lnTo>
                  <a:lnTo>
                    <a:pt x="346" y="0"/>
                  </a:lnTo>
                  <a:lnTo>
                    <a:pt x="346" y="31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8953811" y="4464613"/>
              <a:ext cx="164660" cy="292233"/>
            </a:xfrm>
            <a:custGeom>
              <a:avLst/>
              <a:gdLst/>
              <a:ahLst/>
              <a:cxnLst>
                <a:cxn ang="0">
                  <a:pos x="111" y="142"/>
                </a:cxn>
                <a:cxn ang="0">
                  <a:pos x="0" y="197"/>
                </a:cxn>
                <a:cxn ang="0">
                  <a:pos x="0" y="48"/>
                </a:cxn>
                <a:cxn ang="0">
                  <a:pos x="111" y="0"/>
                </a:cxn>
                <a:cxn ang="0">
                  <a:pos x="111" y="142"/>
                </a:cxn>
              </a:cxnLst>
              <a:rect l="0" t="0" r="r" b="b"/>
              <a:pathLst>
                <a:path w="111" h="197">
                  <a:moveTo>
                    <a:pt x="111" y="142"/>
                  </a:moveTo>
                  <a:lnTo>
                    <a:pt x="0" y="197"/>
                  </a:lnTo>
                  <a:lnTo>
                    <a:pt x="0" y="48"/>
                  </a:lnTo>
                  <a:lnTo>
                    <a:pt x="111" y="0"/>
                  </a:lnTo>
                  <a:lnTo>
                    <a:pt x="111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605208" y="4546200"/>
              <a:ext cx="317451" cy="688305"/>
            </a:xfrm>
            <a:custGeom>
              <a:avLst/>
              <a:gdLst/>
              <a:ahLst/>
              <a:cxnLst>
                <a:cxn ang="0">
                  <a:pos x="214" y="349"/>
                </a:cxn>
                <a:cxn ang="0">
                  <a:pos x="0" y="464"/>
                </a:cxn>
                <a:cxn ang="0">
                  <a:pos x="0" y="97"/>
                </a:cxn>
                <a:cxn ang="0">
                  <a:pos x="214" y="0"/>
                </a:cxn>
                <a:cxn ang="0">
                  <a:pos x="214" y="349"/>
                </a:cxn>
              </a:cxnLst>
              <a:rect l="0" t="0" r="r" b="b"/>
              <a:pathLst>
                <a:path w="214" h="464">
                  <a:moveTo>
                    <a:pt x="214" y="349"/>
                  </a:moveTo>
                  <a:lnTo>
                    <a:pt x="0" y="464"/>
                  </a:lnTo>
                  <a:lnTo>
                    <a:pt x="0" y="97"/>
                  </a:lnTo>
                  <a:lnTo>
                    <a:pt x="214" y="0"/>
                  </a:lnTo>
                  <a:lnTo>
                    <a:pt x="214" y="3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15629" y="2740223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Story backlog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5400000">
            <a:off x="534194" y="3428206"/>
            <a:ext cx="609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14023" y="5715000"/>
            <a:ext cx="1752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Prioritized subset</a:t>
            </a:r>
          </a:p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prepared for IKO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rot="5400000" flipH="1" flipV="1">
            <a:off x="1981994" y="5409406"/>
            <a:ext cx="4572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7-Point Star 95"/>
          <p:cNvSpPr/>
          <p:nvPr/>
        </p:nvSpPr>
        <p:spPr bwMode="auto">
          <a:xfrm>
            <a:off x="3135086" y="4876800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8" name="7-Point Star 97"/>
          <p:cNvSpPr/>
          <p:nvPr/>
        </p:nvSpPr>
        <p:spPr bwMode="auto">
          <a:xfrm>
            <a:off x="6629400" y="4876800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96287" y="5725180"/>
            <a:ext cx="2109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Iteration Kick-Off (IKO)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 flipH="1" flipV="1">
            <a:off x="3205432" y="5523706"/>
            <a:ext cx="228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5400000" flipH="1" flipV="1">
            <a:off x="6698980" y="5523706"/>
            <a:ext cx="228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095630" y="571202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Showcase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9" name="7-Point Star 108"/>
          <p:cNvSpPr/>
          <p:nvPr/>
        </p:nvSpPr>
        <p:spPr bwMode="auto">
          <a:xfrm>
            <a:off x="4267200" y="1970442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88246" y="1762780"/>
            <a:ext cx="914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Daily</a:t>
            </a:r>
            <a:b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stand-up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3994674" y="2133600"/>
            <a:ext cx="152400" cy="794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521049" y="57150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Working</a:t>
            </a:r>
            <a:b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software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rot="5400000" flipH="1" flipV="1">
            <a:off x="7745281" y="5409406"/>
            <a:ext cx="4572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What does your team look like?</a:t>
            </a:r>
            <a:endParaRPr lang="en-US" dirty="0"/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752601" y="1066801"/>
            <a:ext cx="7010399" cy="5333999"/>
          </a:xfrm>
          <a:prstGeom prst="rect">
            <a:avLst/>
          </a:prstGeom>
        </p:spPr>
        <p:txBody>
          <a:bodyPr/>
          <a:lstStyle>
            <a:lvl1pPr marL="338138" indent="-338138" algn="l" rtl="0" eaLnBrk="1" fontAlgn="base" hangingPunct="1">
              <a:spcBef>
                <a:spcPts val="703"/>
              </a:spcBef>
              <a:spcAft>
                <a:spcPct val="0"/>
              </a:spcAft>
              <a:buClr>
                <a:srgbClr val="7575D1"/>
              </a:buClr>
              <a:buSzPct val="150000"/>
              <a:buFont typeface="Arial" charset="0"/>
              <a:buChar char="•"/>
              <a:defRPr sz="27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495580" indent="-200911" algn="l" rtl="0" eaLnBrk="1" fontAlgn="base" hangingPunct="1">
              <a:spcBef>
                <a:spcPts val="56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Wingdings" charset="0"/>
              <a:buChar char="§"/>
              <a:defRPr sz="24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776855" indent="-160729" algn="l" rtl="0" eaLnBrk="1" fontAlgn="base" hangingPunct="1">
              <a:spcBef>
                <a:spcPts val="49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Arial"/>
              <a:buChar char="•"/>
              <a:defRPr sz="20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098313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2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1419770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Arial"/>
              <a:buChar char="•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1741227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062684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2384142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2705599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Break into groups of 4 or 5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What roles make-up your team? 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Write each role on an index card.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What are their major responsibilities?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Where (physically) are these people?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How often do you communicate with them?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Write your information on the index card.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You may be asked to share your answers with the rest of the workshop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012 Studios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CCCCCC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 Studios .thmx</Template>
  <TotalTime>10218</TotalTime>
  <Words>1455</Words>
  <Application>Microsoft Macintosh PowerPoint</Application>
  <PresentationFormat>On-screen Show (4:3)</PresentationFormat>
  <Paragraphs>289</Paragraphs>
  <Slides>20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2012 Studios </vt:lpstr>
      <vt:lpstr>Agile Project Approach</vt:lpstr>
      <vt:lpstr>Agile is…</vt:lpstr>
      <vt:lpstr>Agile project lifecycle (TW style)</vt:lpstr>
      <vt:lpstr>Agile project lifecycle (TW style)</vt:lpstr>
      <vt:lpstr>The basics still apply</vt:lpstr>
      <vt:lpstr>Agile project lifecycle (TW style)</vt:lpstr>
      <vt:lpstr>The flow</vt:lpstr>
      <vt:lpstr>The Team</vt:lpstr>
      <vt:lpstr>What does your team look like?</vt:lpstr>
      <vt:lpstr>Indicative Team Composition</vt:lpstr>
      <vt:lpstr>Product Owner/Customer</vt:lpstr>
      <vt:lpstr>Project Manager</vt:lpstr>
      <vt:lpstr>Iteration Manager / Scrum Master</vt:lpstr>
      <vt:lpstr>Business Analyst</vt:lpstr>
      <vt:lpstr>User Experience Analyst</vt:lpstr>
      <vt:lpstr>Developer</vt:lpstr>
      <vt:lpstr>Quality Assurance Analyst (Tester)</vt:lpstr>
      <vt:lpstr>Business Stakeholders</vt:lpstr>
      <vt:lpstr>Implementation Stakeholders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List</dc:creator>
  <cp:lastModifiedBy>Thoughtworks</cp:lastModifiedBy>
  <cp:revision>165</cp:revision>
  <cp:lastPrinted>2012-09-27T20:21:15Z</cp:lastPrinted>
  <dcterms:created xsi:type="dcterms:W3CDTF">2010-07-06T15:54:01Z</dcterms:created>
  <dcterms:modified xsi:type="dcterms:W3CDTF">2012-11-09T21:31:50Z</dcterms:modified>
</cp:coreProperties>
</file>